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pt-BR"/>
              <a:t>20/08/2024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t-BR">
              <a:latin typeface="Arial"/>
              <a:cs typeface="Arial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pt-BR"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6A35E7-3132-5AED-DA5A-32ABE5C97659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89B632-0F9F-A472-6269-534328D0A550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E3B128-582E-C33F-7946-893BAB1610D9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975FBF-68CB-371A-E5BB-D2C734A5856C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E3B128-582E-C33F-7946-893BAB1610D9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70A98B-F579-8A82-F451-7A29C38C6E5F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A136D7-EDC9-9B3A-5CB5-CCC4A69DA7A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4830EF-1E85-8113-66D0-93AF7485F2CB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F49773-7002-5701-2B67-9B8F935CD675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Slide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t-BR"/>
              <a:t>20/08/2024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3506690" name="Imagem 49350668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7953" cy="8131968"/>
          </a:xfrm>
          <a:prstGeom prst="rect">
            <a:avLst/>
          </a:prstGeom>
        </p:spPr>
      </p:pic>
      <p:sp>
        <p:nvSpPr>
          <p:cNvPr id="234700208" name="Retângulo 234700208"/>
          <p:cNvSpPr txBox="1"/>
          <p:nvPr/>
        </p:nvSpPr>
        <p:spPr bwMode="auto">
          <a:xfrm>
            <a:off x="392400" y="2851949"/>
            <a:ext cx="8042403" cy="1676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5200">
                <a:ln w="228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Aplicações de Realidade Virtual Imersiva</a:t>
            </a:r>
            <a:endParaRPr>
              <a:ln w="22860">
                <a:prstDash val="solid"/>
              </a:ln>
            </a:endParaRPr>
          </a:p>
        </p:txBody>
      </p:sp>
      <p:sp>
        <p:nvSpPr>
          <p:cNvPr id="1204221871" name="Retângulo 234700208"/>
          <p:cNvSpPr txBox="1"/>
          <p:nvPr/>
        </p:nvSpPr>
        <p:spPr bwMode="auto">
          <a:xfrm>
            <a:off x="5238749" y="468317"/>
            <a:ext cx="2324017" cy="17986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1200" i="1">
                <a:ln w="228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RIO</a:t>
            </a:r>
            <a:endParaRPr>
              <a:ln w="22860">
                <a:prstDash val="solid"/>
              </a:ln>
            </a:endParaRPr>
          </a:p>
        </p:txBody>
      </p:sp>
      <p:sp>
        <p:nvSpPr>
          <p:cNvPr id="1652083750" name="Retângulo 234700208"/>
          <p:cNvSpPr txBox="1"/>
          <p:nvPr/>
        </p:nvSpPr>
        <p:spPr bwMode="auto">
          <a:xfrm>
            <a:off x="8110093" y="315916"/>
            <a:ext cx="3932301" cy="2846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sz="2200" dirty="0" err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Integrantes</a:t>
            </a:r>
            <a:r>
              <a:rPr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: Alexandre </a:t>
            </a:r>
            <a:r>
              <a:rPr sz="2200" dirty="0" err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Zeni</a:t>
            </a:r>
            <a:r>
              <a:rPr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</a:t>
            </a:r>
            <a:endParaRPr dirty="0"/>
          </a:p>
          <a:p>
            <a:pPr algn="ctr">
              <a:defRPr/>
            </a:pPr>
            <a:r>
              <a:rPr lang="pt-BR" sz="2200" b="0" i="0" u="none" strike="noStrike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Bruno Gabriel de Sousa</a:t>
            </a:r>
            <a:r>
              <a:rPr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 </a:t>
            </a:r>
            <a:r>
              <a:rPr lang="pt-BR" sz="2200" b="0" i="0" u="none" strike="noStrike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Leonardo Oliani Fernandes</a:t>
            </a:r>
            <a:r>
              <a:rPr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</a:t>
            </a:r>
            <a:endParaRPr dirty="0"/>
          </a:p>
          <a:p>
            <a:pPr algn="ctr">
              <a:defRPr/>
            </a:pPr>
            <a:r>
              <a:rPr lang="pt-BR" sz="2200" b="0" i="0" u="none" strike="noStrike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Leonardo Linhares Silva</a:t>
            </a:r>
            <a:r>
              <a:rPr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 </a:t>
            </a:r>
            <a:endParaRPr dirty="0"/>
          </a:p>
          <a:p>
            <a:pPr algn="ctr">
              <a:defRPr/>
            </a:pPr>
            <a:r>
              <a:rPr lang="pt-BR" sz="2200" b="0" i="0" u="none" strike="noStrike" cap="none" spc="0" dirty="0" err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Lorhan</a:t>
            </a:r>
            <a:r>
              <a:rPr lang="pt-BR" sz="2200" b="0" i="0" u="none" strike="noStrike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 Felipe Melo</a:t>
            </a:r>
            <a:r>
              <a:rPr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 </a:t>
            </a:r>
            <a:endParaRPr dirty="0"/>
          </a:p>
          <a:p>
            <a:pPr algn="ctr">
              <a:defRPr/>
            </a:pPr>
            <a:r>
              <a:rPr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Marcos Antonio </a:t>
            </a:r>
            <a:r>
              <a:rPr sz="2200" dirty="0" err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Mattedi</a:t>
            </a:r>
            <a:r>
              <a:rPr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,</a:t>
            </a:r>
            <a:endParaRPr dirty="0"/>
          </a:p>
          <a:p>
            <a:pPr algn="ctr">
              <a:defRPr/>
            </a:pPr>
            <a:r>
              <a:rPr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  <a:ea typeface="Impact"/>
                <a:cs typeface="Impact"/>
              </a:rPr>
              <a:t>Vinícius Matiola Tramontin</a:t>
            </a:r>
            <a:endParaRPr lang="pt-BR" sz="2200" dirty="0">
              <a:ln w="10160">
                <a:solidFill>
                  <a:schemeClr val="tx1"/>
                </a:solidFill>
                <a:prstDash val="solid"/>
              </a:ln>
              <a:solidFill>
                <a:srgbClr val="5F3E1D"/>
              </a:solidFill>
              <a:latin typeface="Impact"/>
              <a:ea typeface="Impact"/>
              <a:cs typeface="Impact"/>
            </a:endParaRPr>
          </a:p>
          <a:p>
            <a:pPr algn="ctr">
              <a:defRPr/>
            </a:pPr>
            <a:r>
              <a:rPr lang="pt-BR" sz="22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</a:rPr>
              <a:t>Tamires </a:t>
            </a:r>
            <a:r>
              <a:rPr lang="pt-BR" sz="2200" dirty="0" err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5F3E1D"/>
                </a:solidFill>
                <a:latin typeface="Impact"/>
              </a:rPr>
              <a:t>Schussler</a:t>
            </a:r>
            <a:endParaRPr dirty="0">
              <a:ln w="22860">
                <a:prstDash val="solid"/>
              </a:ln>
            </a:endParaRPr>
          </a:p>
        </p:txBody>
      </p:sp>
      <p:pic>
        <p:nvPicPr>
          <p:cNvPr id="1197022027" name="Imagem 119702202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279895" y="3838289"/>
            <a:ext cx="4762499" cy="4876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08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208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0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700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004249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848879"/>
            <a:ext cx="10515600" cy="246062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Roda em Linux, MacOS e Windows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Atualmente só suporta a criação de scripts em C#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Versões anteriores suportavam UnityScript (linguagem inspirada no Javascript) e Boo (linguagem inspirada em Python)</a:t>
            </a:r>
            <a:endParaRPr/>
          </a:p>
        </p:txBody>
      </p:sp>
      <p:pic>
        <p:nvPicPr>
          <p:cNvPr id="1122948392" name="Imagem 112294839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51411" y="3429000"/>
            <a:ext cx="3930654" cy="2367642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1022082880" name="Imagem 102208287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6000" y="3429000"/>
            <a:ext cx="5111599" cy="2367642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 bwMode="auto">
          <a:xfrm>
            <a:off x="4402282" y="943203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Sumário</a:t>
            </a:r>
            <a:endParaRPr/>
          </a:p>
        </p:txBody>
      </p:sp>
      <p:sp>
        <p:nvSpPr>
          <p:cNvPr id="5" name="CaixaDeTexto 4"/>
          <p:cNvSpPr txBox="1"/>
          <p:nvPr/>
        </p:nvSpPr>
        <p:spPr bwMode="auto">
          <a:xfrm>
            <a:off x="2064328" y="2643849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 – Tecnologias</a:t>
            </a:r>
            <a:endParaRPr/>
          </a:p>
        </p:txBody>
      </p:sp>
      <p:sp>
        <p:nvSpPr>
          <p:cNvPr id="6" name="CaixaDeTexto 5"/>
          <p:cNvSpPr txBox="1"/>
          <p:nvPr/>
        </p:nvSpPr>
        <p:spPr bwMode="auto">
          <a:xfrm>
            <a:off x="3235036" y="3159930"/>
            <a:ext cx="3397155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2.1 – Resident Evil 4 VR</a:t>
            </a:r>
            <a:endParaRPr/>
          </a:p>
        </p:txBody>
      </p:sp>
      <p:sp>
        <p:nvSpPr>
          <p:cNvPr id="7" name="CaixaDeTexto 6"/>
          <p:cNvSpPr txBox="1"/>
          <p:nvPr/>
        </p:nvSpPr>
        <p:spPr bwMode="auto">
          <a:xfrm>
            <a:off x="3235036" y="3752212"/>
            <a:ext cx="3388515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2.2 – Superhot VR</a:t>
            </a:r>
            <a:endParaRPr/>
          </a:p>
        </p:txBody>
      </p:sp>
      <p:sp>
        <p:nvSpPr>
          <p:cNvPr id="8" name="CaixaDeTexto 7"/>
          <p:cNvSpPr txBox="1"/>
          <p:nvPr/>
        </p:nvSpPr>
        <p:spPr bwMode="auto">
          <a:xfrm>
            <a:off x="2154382" y="4328636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3 – Ferramentas</a:t>
            </a:r>
            <a:endParaRPr/>
          </a:p>
        </p:txBody>
      </p:sp>
      <p:sp>
        <p:nvSpPr>
          <p:cNvPr id="9" name="CaixaDeTexto 8"/>
          <p:cNvSpPr txBox="1"/>
          <p:nvPr/>
        </p:nvSpPr>
        <p:spPr bwMode="auto">
          <a:xfrm>
            <a:off x="3235037" y="4928940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3.1 – Unity 3D</a:t>
            </a:r>
            <a:endParaRPr/>
          </a:p>
        </p:txBody>
      </p:sp>
      <p:sp>
        <p:nvSpPr>
          <p:cNvPr id="10" name="CaixaDeTexto 9"/>
          <p:cNvSpPr txBox="1"/>
          <p:nvPr/>
        </p:nvSpPr>
        <p:spPr bwMode="auto">
          <a:xfrm>
            <a:off x="2777836" y="1983204"/>
            <a:ext cx="33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 – Definição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9641258" name="Title 1"/>
          <p:cNvSpPr>
            <a:spLocks noGrp="1"/>
          </p:cNvSpPr>
          <p:nvPr>
            <p:ph type="title"/>
          </p:nvPr>
        </p:nvSpPr>
        <p:spPr bwMode="auto">
          <a:xfrm>
            <a:off x="775852" y="105508"/>
            <a:ext cx="3619502" cy="1325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1 - Definições</a:t>
            </a:r>
            <a:endParaRPr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 bwMode="auto">
          <a:xfrm>
            <a:off x="1348220" y="118533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  <a:cs typeface="Calibri"/>
              </a:rPr>
              <a:t>Realidade Virtual Imersiva (RV / Rvi)</a:t>
            </a:r>
            <a:endParaRPr/>
          </a:p>
        </p:txBody>
      </p:sp>
      <p:sp>
        <p:nvSpPr>
          <p:cNvPr id="7" name="CaixaDeTexto 6"/>
          <p:cNvSpPr txBox="1"/>
          <p:nvPr/>
        </p:nvSpPr>
        <p:spPr bwMode="auto">
          <a:xfrm>
            <a:off x="1348220" y="1664432"/>
            <a:ext cx="9785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A RV pode ser classificada conforme o nível de interação do usuário com o sistema de RV:</a:t>
            </a:r>
            <a:endParaRPr/>
          </a:p>
        </p:txBody>
      </p:sp>
      <p:sp>
        <p:nvSpPr>
          <p:cNvPr id="9" name="CaixaDeTexto 8"/>
          <p:cNvSpPr txBox="1"/>
          <p:nvPr/>
        </p:nvSpPr>
        <p:spPr bwMode="auto">
          <a:xfrm>
            <a:off x="1348220" y="3451777"/>
            <a:ext cx="101285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1.2 – Imersiva:</a:t>
            </a:r>
            <a:endParaRPr/>
          </a:p>
          <a:p>
            <a:pPr marL="539750" algn="just"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É imersiva quando o usuário é transportado para o domínio da aplicação de RV, com a utilização de ferramentas que auxiliem na imersão, como, por exemplo, capacete e luva para simulação de visão e tato, auxiliando a sensação de estar dentro de um mundo virtual.  </a:t>
            </a:r>
            <a:endParaRPr/>
          </a:p>
        </p:txBody>
      </p:sp>
      <p:sp>
        <p:nvSpPr>
          <p:cNvPr id="11" name="CaixaDeTexto 10"/>
          <p:cNvSpPr txBox="1"/>
          <p:nvPr/>
        </p:nvSpPr>
        <p:spPr bwMode="auto">
          <a:xfrm>
            <a:off x="1348220" y="2142606"/>
            <a:ext cx="10128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1.1 - Não-imersiva:</a:t>
            </a:r>
            <a:endParaRPr/>
          </a:p>
          <a:p>
            <a:pPr marL="539750" algn="just"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Quando o usuário é transportado para o domínio da aplicação parcialmente, interagindo com um mundo virtual sem fazer parte dele, como, por exemplo, a utilização de monitor e projeção.</a:t>
            </a:r>
            <a:endParaRPr lang="pt-BR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 bwMode="auto">
          <a:xfrm>
            <a:off x="1348220" y="5008902"/>
            <a:ext cx="1720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  <a:cs typeface="Calibri"/>
              </a:rPr>
              <a:t>OBJETIVOS:</a:t>
            </a:r>
            <a:endParaRPr/>
          </a:p>
        </p:txBody>
      </p:sp>
      <p:sp>
        <p:nvSpPr>
          <p:cNvPr id="14" name="CaixaDeTexto 13"/>
          <p:cNvSpPr txBox="1"/>
          <p:nvPr/>
        </p:nvSpPr>
        <p:spPr bwMode="auto">
          <a:xfrm>
            <a:off x="1883352" y="5378234"/>
            <a:ext cx="9993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- Representar do mundo virtual que permita a imersão do usuário (quanto mais crível melhor);</a:t>
            </a:r>
            <a:endParaRPr/>
          </a:p>
        </p:txBody>
      </p:sp>
      <p:sp>
        <p:nvSpPr>
          <p:cNvPr id="16" name="CaixaDeTexto 15"/>
          <p:cNvSpPr txBox="1"/>
          <p:nvPr/>
        </p:nvSpPr>
        <p:spPr bwMode="auto">
          <a:xfrm>
            <a:off x="1883352" y="5747566"/>
            <a:ext cx="8425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- Controlar os “sentidos” proporciona imersão (mais comum: visão e tato);</a:t>
            </a:r>
            <a:endParaRPr/>
          </a:p>
        </p:txBody>
      </p:sp>
      <p:sp>
        <p:nvSpPr>
          <p:cNvPr id="18" name="CaixaDeTexto 17"/>
          <p:cNvSpPr txBox="1"/>
          <p:nvPr/>
        </p:nvSpPr>
        <p:spPr bwMode="auto">
          <a:xfrm>
            <a:off x="1883352" y="611689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>
                <a:solidFill>
                  <a:schemeClr val="accent1">
                    <a:lumMod val="50000"/>
                  </a:schemeClr>
                </a:solidFill>
              </a:rPr>
              <a:t>- Poder interagir ou não com o que vê ao seu redor.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4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964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eta: Entalhada para a Direita 3"/>
          <p:cNvSpPr/>
          <p:nvPr/>
        </p:nvSpPr>
        <p:spPr bwMode="auto">
          <a:xfrm>
            <a:off x="139528" y="4094018"/>
            <a:ext cx="12022282" cy="477982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CaixaDeTexto 4"/>
          <p:cNvSpPr txBox="1"/>
          <p:nvPr/>
        </p:nvSpPr>
        <p:spPr bwMode="auto">
          <a:xfrm>
            <a:off x="356005" y="4179120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1950</a:t>
            </a:r>
            <a:endParaRPr/>
          </a:p>
        </p:txBody>
      </p:sp>
      <p:sp>
        <p:nvSpPr>
          <p:cNvPr id="7" name="CaixaDeTexto 6"/>
          <p:cNvSpPr txBox="1"/>
          <p:nvPr/>
        </p:nvSpPr>
        <p:spPr bwMode="auto">
          <a:xfrm>
            <a:off x="0" y="3589802"/>
            <a:ext cx="159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Morton Heilig </a:t>
            </a:r>
            <a:endParaRPr/>
          </a:p>
        </p:txBody>
      </p:sp>
      <p:sp>
        <p:nvSpPr>
          <p:cNvPr id="8" name="Seta: para Cima 7"/>
          <p:cNvSpPr/>
          <p:nvPr/>
        </p:nvSpPr>
        <p:spPr bwMode="auto">
          <a:xfrm>
            <a:off x="678123" y="3862198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8123" y="2030317"/>
            <a:ext cx="569142" cy="56914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9556" y="2014245"/>
            <a:ext cx="500263" cy="58521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57796" y="2923809"/>
            <a:ext cx="482011" cy="66025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 bwMode="auto">
          <a:xfrm>
            <a:off x="91037" y="2599459"/>
            <a:ext cx="135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Sensorama</a:t>
            </a:r>
            <a:endParaRPr/>
          </a:p>
        </p:txBody>
      </p:sp>
      <p:sp>
        <p:nvSpPr>
          <p:cNvPr id="13" name="CaixaDeTexto 12"/>
          <p:cNvSpPr txBox="1"/>
          <p:nvPr/>
        </p:nvSpPr>
        <p:spPr bwMode="auto">
          <a:xfrm>
            <a:off x="1725756" y="4179119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1960</a:t>
            </a:r>
            <a:endParaRPr/>
          </a:p>
        </p:txBody>
      </p:sp>
      <p:sp>
        <p:nvSpPr>
          <p:cNvPr id="15" name="CaixaDeTexto 14"/>
          <p:cNvSpPr txBox="1"/>
          <p:nvPr/>
        </p:nvSpPr>
        <p:spPr bwMode="auto">
          <a:xfrm>
            <a:off x="1110095" y="3584064"/>
            <a:ext cx="2052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Ivan Sutherland</a:t>
            </a:r>
            <a:endParaRPr/>
          </a:p>
        </p:txBody>
      </p:sp>
      <p:sp>
        <p:nvSpPr>
          <p:cNvPr id="16" name="Seta: para Cima 15"/>
          <p:cNvSpPr/>
          <p:nvPr/>
        </p:nvSpPr>
        <p:spPr bwMode="auto">
          <a:xfrm>
            <a:off x="2047874" y="3857545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969076" y="3048280"/>
            <a:ext cx="334242" cy="49323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 bwMode="auto">
          <a:xfrm>
            <a:off x="1429711" y="2620733"/>
            <a:ext cx="1356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Sketchpad</a:t>
            </a:r>
            <a:endParaRPr/>
          </a:p>
        </p:txBody>
      </p:sp>
      <p:sp>
        <p:nvSpPr>
          <p:cNvPr id="21" name="CaixaDeTexto 20"/>
          <p:cNvSpPr txBox="1"/>
          <p:nvPr/>
        </p:nvSpPr>
        <p:spPr bwMode="auto">
          <a:xfrm>
            <a:off x="3152655" y="4159381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1980</a:t>
            </a:r>
            <a:endParaRPr/>
          </a:p>
        </p:txBody>
      </p:sp>
      <p:sp>
        <p:nvSpPr>
          <p:cNvPr id="22" name="Seta: para Cima 21"/>
          <p:cNvSpPr/>
          <p:nvPr/>
        </p:nvSpPr>
        <p:spPr bwMode="auto">
          <a:xfrm>
            <a:off x="3465248" y="3857545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4" name="CaixaDeTexto 23"/>
          <p:cNvSpPr txBox="1"/>
          <p:nvPr/>
        </p:nvSpPr>
        <p:spPr bwMode="auto">
          <a:xfrm>
            <a:off x="2744910" y="3575057"/>
            <a:ext cx="1655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Jaron Lanier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152655" y="3023399"/>
            <a:ext cx="625186" cy="53038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2993" t="14050" r="9676" b="14022"/>
          <a:stretch/>
        </p:blipFill>
        <p:spPr bwMode="auto">
          <a:xfrm>
            <a:off x="2963679" y="2101890"/>
            <a:ext cx="814162" cy="497569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 bwMode="auto">
          <a:xfrm>
            <a:off x="2601526" y="2591467"/>
            <a:ext cx="18132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Virtual Reality (VR)</a:t>
            </a:r>
            <a:endParaRPr/>
          </a:p>
        </p:txBody>
      </p:sp>
      <p:sp>
        <p:nvSpPr>
          <p:cNvPr id="32" name="CaixaDeTexto 31"/>
          <p:cNvSpPr txBox="1"/>
          <p:nvPr/>
        </p:nvSpPr>
        <p:spPr bwMode="auto">
          <a:xfrm>
            <a:off x="4510519" y="4179118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1990</a:t>
            </a:r>
            <a:endParaRPr/>
          </a:p>
        </p:txBody>
      </p:sp>
      <p:sp>
        <p:nvSpPr>
          <p:cNvPr id="35" name="Seta: para Cima 34"/>
          <p:cNvSpPr/>
          <p:nvPr/>
        </p:nvSpPr>
        <p:spPr bwMode="auto">
          <a:xfrm>
            <a:off x="4813349" y="3906977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8" name="CaixaDeTexto 37"/>
          <p:cNvSpPr txBox="1"/>
          <p:nvPr/>
        </p:nvSpPr>
        <p:spPr bwMode="auto">
          <a:xfrm>
            <a:off x="4033286" y="3604369"/>
            <a:ext cx="1655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Dave Raggett</a:t>
            </a:r>
            <a:endParaRPr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4591832" y="3026550"/>
            <a:ext cx="538567" cy="586138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4454034" y="2124784"/>
            <a:ext cx="781536" cy="468921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 bwMode="auto">
          <a:xfrm>
            <a:off x="4454034" y="2578372"/>
            <a:ext cx="814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VRML</a:t>
            </a:r>
            <a:endParaRPr/>
          </a:p>
        </p:txBody>
      </p:sp>
      <p:sp>
        <p:nvSpPr>
          <p:cNvPr id="42" name="CaixaDeTexto 41"/>
          <p:cNvSpPr txBox="1"/>
          <p:nvPr/>
        </p:nvSpPr>
        <p:spPr bwMode="auto">
          <a:xfrm>
            <a:off x="6171213" y="4159381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2000</a:t>
            </a:r>
            <a:endParaRPr/>
          </a:p>
        </p:txBody>
      </p:sp>
      <p:sp>
        <p:nvSpPr>
          <p:cNvPr id="43" name="Seta: para Cima 42"/>
          <p:cNvSpPr/>
          <p:nvPr/>
        </p:nvSpPr>
        <p:spPr bwMode="auto">
          <a:xfrm>
            <a:off x="6476013" y="3867931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5" name="CaixaDeTexto 44"/>
          <p:cNvSpPr txBox="1"/>
          <p:nvPr/>
        </p:nvSpPr>
        <p:spPr bwMode="auto">
          <a:xfrm>
            <a:off x="5106307" y="3591274"/>
            <a:ext cx="2846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Head-</a:t>
            </a:r>
            <a:r>
              <a:rPr lang="pt-BR" sz="14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Mounted</a:t>
            </a:r>
            <a:r>
              <a:rPr lang="pt-BR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Displays</a:t>
            </a:r>
            <a:endParaRPr dirty="0"/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6146999" y="3153784"/>
            <a:ext cx="605342" cy="415473"/>
          </a:xfrm>
          <a:prstGeom prst="rect">
            <a:avLst/>
          </a:prstGeom>
        </p:spPr>
      </p:pic>
      <p:sp>
        <p:nvSpPr>
          <p:cNvPr id="47" name="CaixaDeTexto 46"/>
          <p:cNvSpPr txBox="1"/>
          <p:nvPr/>
        </p:nvSpPr>
        <p:spPr bwMode="auto">
          <a:xfrm>
            <a:off x="5688946" y="2626515"/>
            <a:ext cx="169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Massificação</a:t>
            </a:r>
            <a:endParaRPr dirty="0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/>
        </p:blipFill>
        <p:spPr bwMode="auto">
          <a:xfrm>
            <a:off x="6188091" y="2074401"/>
            <a:ext cx="564250" cy="564250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 bwMode="auto">
          <a:xfrm>
            <a:off x="8327490" y="4168839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2010</a:t>
            </a:r>
            <a:endParaRPr/>
          </a:p>
        </p:txBody>
      </p:sp>
      <p:sp>
        <p:nvSpPr>
          <p:cNvPr id="50" name="Chave Direita 49"/>
          <p:cNvSpPr/>
          <p:nvPr/>
        </p:nvSpPr>
        <p:spPr bwMode="auto">
          <a:xfrm rot="5400000">
            <a:off x="8584677" y="3398670"/>
            <a:ext cx="374072" cy="1269547"/>
          </a:xfrm>
          <a:prstGeom prst="rightBrace">
            <a:avLst>
              <a:gd name="adj1" fmla="val 8333"/>
              <a:gd name="adj2" fmla="val 50000"/>
            </a:avLst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7760150" y="3205723"/>
            <a:ext cx="753579" cy="423416"/>
          </a:xfrm>
          <a:prstGeom prst="rect">
            <a:avLst/>
          </a:prstGeom>
        </p:spPr>
      </p:pic>
      <p:sp>
        <p:nvSpPr>
          <p:cNvPr id="52" name="CaixaDeTexto 51"/>
          <p:cNvSpPr txBox="1"/>
          <p:nvPr/>
        </p:nvSpPr>
        <p:spPr bwMode="auto">
          <a:xfrm>
            <a:off x="7534758" y="3575057"/>
            <a:ext cx="1147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Óculos Riff</a:t>
            </a:r>
            <a:endParaRPr dirty="0"/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8772302" y="3178440"/>
            <a:ext cx="1059311" cy="477982"/>
          </a:xfrm>
          <a:prstGeom prst="rect">
            <a:avLst/>
          </a:prstGeom>
        </p:spPr>
      </p:pic>
      <p:sp>
        <p:nvSpPr>
          <p:cNvPr id="54" name="CaixaDeTexto 53"/>
          <p:cNvSpPr txBox="1"/>
          <p:nvPr/>
        </p:nvSpPr>
        <p:spPr bwMode="auto">
          <a:xfrm>
            <a:off x="8849032" y="3569257"/>
            <a:ext cx="1114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tx2">
                    <a:lumMod val="75000"/>
                    <a:lumOff val="25000"/>
                  </a:schemeClr>
                </a:solidFill>
              </a:rPr>
              <a:t>Google VR</a:t>
            </a:r>
            <a:endParaRPr/>
          </a:p>
        </p:txBody>
      </p:sp>
      <p:sp>
        <p:nvSpPr>
          <p:cNvPr id="55" name="CaixaDeTexto 54"/>
          <p:cNvSpPr txBox="1"/>
          <p:nvPr/>
        </p:nvSpPr>
        <p:spPr bwMode="auto">
          <a:xfrm>
            <a:off x="10575582" y="4159380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2020</a:t>
            </a:r>
            <a:endParaRPr/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10332262" y="3286108"/>
            <a:ext cx="1191591" cy="477983"/>
          </a:xfrm>
          <a:prstGeom prst="rect">
            <a:avLst/>
          </a:prstGeom>
        </p:spPr>
      </p:pic>
      <p:sp>
        <p:nvSpPr>
          <p:cNvPr id="57" name="Seta: para Cima 56"/>
          <p:cNvSpPr/>
          <p:nvPr/>
        </p:nvSpPr>
        <p:spPr bwMode="auto">
          <a:xfrm>
            <a:off x="10890767" y="3841011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6" name="Title 1"/>
          <p:cNvSpPr txBox="1"/>
          <p:nvPr/>
        </p:nvSpPr>
        <p:spPr bwMode="auto">
          <a:xfrm>
            <a:off x="441590" y="834378"/>
            <a:ext cx="4606639" cy="1325562"/>
          </a:xfrm>
          <a:prstGeom prst="rect">
            <a:avLst/>
          </a:prstGeom>
        </p:spPr>
        <p:txBody>
          <a:bodyPr/>
          <a:lstStyle>
            <a:lvl1pPr algn="l" defTabSz="685800">
              <a:lnSpc>
                <a:spcPct val="90000"/>
              </a:lnSpc>
              <a:spcBef>
                <a:spcPts val="0"/>
              </a:spcBef>
              <a:buNone/>
              <a:defRPr sz="3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1.2 – Linha do tempo</a:t>
            </a:r>
            <a:endParaRPr/>
          </a:p>
        </p:txBody>
      </p:sp>
      <p:sp>
        <p:nvSpPr>
          <p:cNvPr id="19" name="CaixaDeTexto 18"/>
          <p:cNvSpPr txBox="1"/>
          <p:nvPr/>
        </p:nvSpPr>
        <p:spPr bwMode="auto">
          <a:xfrm>
            <a:off x="3135948" y="4795507"/>
            <a:ext cx="3531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accent1">
                    <a:lumMod val="50000"/>
                  </a:schemeClr>
                </a:solidFill>
              </a:rPr>
              <a:t>CAVE </a:t>
            </a:r>
            <a:endParaRPr/>
          </a:p>
          <a:p>
            <a:pPr algn="ctr">
              <a:defRPr/>
            </a:pPr>
            <a:r>
              <a:rPr lang="pt-BR" sz="1400" b="1">
                <a:solidFill>
                  <a:schemeClr val="accent1">
                    <a:lumMod val="50000"/>
                  </a:schemeClr>
                </a:solidFill>
              </a:rPr>
              <a:t>(Cave Automatic Virtual Environment)</a:t>
            </a:r>
            <a:endParaRPr/>
          </a:p>
        </p:txBody>
      </p:sp>
      <p:sp>
        <p:nvSpPr>
          <p:cNvPr id="23" name="Seta: para Cima 22"/>
          <p:cNvSpPr/>
          <p:nvPr/>
        </p:nvSpPr>
        <p:spPr bwMode="auto">
          <a:xfrm rot="10800000">
            <a:off x="4813265" y="4436316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4454034" y="5357976"/>
            <a:ext cx="940381" cy="704378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 bwMode="auto">
          <a:xfrm>
            <a:off x="7141951" y="4178515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2007</a:t>
            </a:r>
            <a:endParaRPr/>
          </a:p>
        </p:txBody>
      </p:sp>
      <p:sp>
        <p:nvSpPr>
          <p:cNvPr id="28" name="Seta: para Cima 27"/>
          <p:cNvSpPr/>
          <p:nvPr/>
        </p:nvSpPr>
        <p:spPr bwMode="auto">
          <a:xfrm rot="10800000">
            <a:off x="7427248" y="4450468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768499" y="5065773"/>
            <a:ext cx="1633334" cy="980001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 bwMode="auto">
          <a:xfrm>
            <a:off x="6823964" y="4739111"/>
            <a:ext cx="1363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 dirty="0" err="1">
                <a:solidFill>
                  <a:schemeClr val="accent1">
                    <a:lumMod val="50000"/>
                  </a:schemeClr>
                </a:solidFill>
              </a:rPr>
              <a:t>Second</a:t>
            </a:r>
            <a:r>
              <a:rPr lang="pt-BR" sz="1400" b="1" dirty="0">
                <a:solidFill>
                  <a:schemeClr val="accent1">
                    <a:lumMod val="50000"/>
                  </a:schemeClr>
                </a:solidFill>
              </a:rPr>
              <a:t> Life</a:t>
            </a:r>
            <a:endParaRPr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9021384" y="5144624"/>
            <a:ext cx="1563883" cy="822299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 bwMode="auto">
          <a:xfrm>
            <a:off x="9496585" y="4189018"/>
            <a:ext cx="820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400" b="1">
                <a:solidFill>
                  <a:schemeClr val="bg1">
                    <a:lumMod val="95000"/>
                  </a:schemeClr>
                </a:solidFill>
              </a:rPr>
              <a:t>2015</a:t>
            </a:r>
            <a:endParaRPr/>
          </a:p>
        </p:txBody>
      </p:sp>
      <p:sp>
        <p:nvSpPr>
          <p:cNvPr id="37" name="CaixaDeTexto 36"/>
          <p:cNvSpPr txBox="1"/>
          <p:nvPr/>
        </p:nvSpPr>
        <p:spPr bwMode="auto">
          <a:xfrm>
            <a:off x="8817086" y="4842144"/>
            <a:ext cx="1919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400" b="1" dirty="0" err="1">
                <a:solidFill>
                  <a:schemeClr val="accent1">
                    <a:lumMod val="50000"/>
                  </a:schemeClr>
                </a:solidFill>
              </a:rPr>
              <a:t>Historium</a:t>
            </a:r>
            <a:r>
              <a:rPr lang="pt-BR" sz="1400" b="1" dirty="0">
                <a:solidFill>
                  <a:schemeClr val="accent1">
                    <a:lumMod val="50000"/>
                  </a:schemeClr>
                </a:solidFill>
              </a:rPr>
              <a:t> City VR</a:t>
            </a:r>
            <a:endParaRPr dirty="0"/>
          </a:p>
        </p:txBody>
      </p:sp>
      <p:sp>
        <p:nvSpPr>
          <p:cNvPr id="44" name="Seta: para Cima 43"/>
          <p:cNvSpPr/>
          <p:nvPr/>
        </p:nvSpPr>
        <p:spPr bwMode="auto">
          <a:xfrm rot="10800000">
            <a:off x="9783028" y="4445572"/>
            <a:ext cx="176646" cy="37407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026" name="Picture 2" descr="Conheça o Sketchpad, o pai do CAD!">
            <a:extLst>
              <a:ext uri="{FF2B5EF4-FFF2-40B4-BE49-F238E27FC236}">
                <a16:creationId xmlns:a16="http://schemas.microsoft.com/office/drawing/2014/main" id="{90019ED9-2600-C5AC-33B9-0FEF13DD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722" y="2020455"/>
            <a:ext cx="982652" cy="58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9641258" name="Title 1"/>
          <p:cNvSpPr>
            <a:spLocks noGrp="1"/>
          </p:cNvSpPr>
          <p:nvPr>
            <p:ph type="title"/>
          </p:nvPr>
        </p:nvSpPr>
        <p:spPr bwMode="auto">
          <a:xfrm>
            <a:off x="838196" y="500062"/>
            <a:ext cx="7078671" cy="1325561"/>
          </a:xfrm>
        </p:spPr>
        <p:txBody>
          <a:bodyPr/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2.1 – </a:t>
            </a:r>
            <a:r>
              <a:rPr b="1">
                <a:solidFill>
                  <a:schemeClr val="accent1">
                    <a:lumMod val="50000"/>
                  </a:schemeClr>
                </a:solidFill>
              </a:rPr>
              <a:t>Resident Evil 4 VR</a:t>
            </a:r>
            <a:endParaRPr/>
          </a:p>
        </p:txBody>
      </p:sp>
      <p:sp>
        <p:nvSpPr>
          <p:cNvPr id="2053367721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644649"/>
            <a:ext cx="10872356" cy="2946122"/>
          </a:xfrm>
        </p:spPr>
        <p:txBody>
          <a:bodyPr/>
          <a:lstStyle/>
          <a:p>
            <a:pPr algn="just">
              <a:defRPr/>
            </a:pPr>
            <a:r>
              <a:rPr dirty="0"/>
              <a:t>Sexto </a:t>
            </a:r>
            <a:r>
              <a:rPr dirty="0" err="1"/>
              <a:t>jogo</a:t>
            </a:r>
            <a:r>
              <a:rPr dirty="0"/>
              <a:t> principal da </a:t>
            </a:r>
            <a:r>
              <a:rPr dirty="0" err="1"/>
              <a:t>franquia</a:t>
            </a:r>
            <a:r>
              <a:rPr dirty="0"/>
              <a:t> de </a:t>
            </a:r>
            <a:r>
              <a:rPr dirty="0" err="1"/>
              <a:t>jogos</a:t>
            </a:r>
            <a:r>
              <a:rPr dirty="0"/>
              <a:t> Resident Evil</a:t>
            </a:r>
          </a:p>
          <a:p>
            <a:pPr algn="just">
              <a:defRPr/>
            </a:pPr>
            <a:endParaRPr dirty="0"/>
          </a:p>
          <a:p>
            <a:pPr algn="just">
              <a:defRPr/>
            </a:pPr>
            <a:r>
              <a:rPr dirty="0"/>
              <a:t>Nele o </a:t>
            </a:r>
            <a:r>
              <a:rPr dirty="0" err="1"/>
              <a:t>jogador</a:t>
            </a:r>
            <a:r>
              <a:rPr dirty="0"/>
              <a:t> </a:t>
            </a:r>
            <a:r>
              <a:rPr dirty="0" err="1"/>
              <a:t>controla</a:t>
            </a:r>
            <a:r>
              <a:rPr dirty="0"/>
              <a:t> Leon S. Kennedy, um </a:t>
            </a:r>
            <a:r>
              <a:rPr dirty="0" err="1"/>
              <a:t>agente</a:t>
            </a:r>
            <a:r>
              <a:rPr dirty="0"/>
              <a:t> da </a:t>
            </a:r>
            <a:r>
              <a:rPr dirty="0" err="1"/>
              <a:t>organização</a:t>
            </a:r>
            <a:r>
              <a:rPr dirty="0"/>
              <a:t> anti-</a:t>
            </a:r>
            <a:r>
              <a:rPr dirty="0" err="1"/>
              <a:t>bioterrorismo</a:t>
            </a:r>
            <a:r>
              <a:rPr dirty="0"/>
              <a:t> BSAA que </a:t>
            </a:r>
            <a:r>
              <a:rPr dirty="0" err="1"/>
              <a:t>foi</a:t>
            </a:r>
            <a:r>
              <a:rPr dirty="0"/>
              <a:t> </a:t>
            </a:r>
            <a:r>
              <a:rPr dirty="0" err="1"/>
              <a:t>enviado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missão</a:t>
            </a:r>
            <a:r>
              <a:rPr dirty="0"/>
              <a:t> para </a:t>
            </a:r>
            <a:r>
              <a:rPr dirty="0" err="1"/>
              <a:t>resgatar</a:t>
            </a:r>
            <a:r>
              <a:rPr dirty="0"/>
              <a:t> a </a:t>
            </a:r>
            <a:r>
              <a:rPr dirty="0" err="1"/>
              <a:t>filha</a:t>
            </a:r>
            <a:r>
              <a:rPr dirty="0"/>
              <a:t> do </a:t>
            </a:r>
            <a:r>
              <a:rPr dirty="0" err="1"/>
              <a:t>presidente</a:t>
            </a:r>
            <a:r>
              <a:rPr dirty="0"/>
              <a:t> dos EUA, </a:t>
            </a:r>
            <a:r>
              <a:rPr dirty="0" err="1"/>
              <a:t>chamada</a:t>
            </a:r>
            <a:r>
              <a:rPr dirty="0"/>
              <a:t> de Ashley Graham</a:t>
            </a:r>
          </a:p>
          <a:p>
            <a:pPr algn="just">
              <a:defRPr/>
            </a:pPr>
            <a:endParaRPr dirty="0"/>
          </a:p>
          <a:p>
            <a:pPr algn="just">
              <a:defRPr/>
            </a:pPr>
            <a:r>
              <a:rPr dirty="0" err="1"/>
              <a:t>Originalmente</a:t>
            </a:r>
            <a:r>
              <a:rPr dirty="0"/>
              <a:t> o </a:t>
            </a:r>
            <a:r>
              <a:rPr dirty="0" err="1"/>
              <a:t>jogo</a:t>
            </a:r>
            <a:r>
              <a:rPr dirty="0"/>
              <a:t> </a:t>
            </a:r>
            <a:r>
              <a:rPr dirty="0" err="1"/>
              <a:t>foi</a:t>
            </a:r>
            <a:r>
              <a:rPr dirty="0"/>
              <a:t> </a:t>
            </a:r>
            <a:r>
              <a:rPr dirty="0" err="1"/>
              <a:t>lançado</a:t>
            </a:r>
            <a:r>
              <a:rPr dirty="0"/>
              <a:t> para Nintendo Game Cube </a:t>
            </a:r>
            <a:r>
              <a:rPr dirty="0" err="1"/>
              <a:t>em</a:t>
            </a:r>
            <a:r>
              <a:rPr dirty="0"/>
              <a:t> 2005, </a:t>
            </a:r>
            <a:r>
              <a:rPr dirty="0" err="1"/>
              <a:t>porém</a:t>
            </a:r>
            <a:r>
              <a:rPr dirty="0"/>
              <a:t> </a:t>
            </a:r>
            <a:r>
              <a:rPr dirty="0" err="1"/>
              <a:t>recebeu</a:t>
            </a:r>
            <a:r>
              <a:rPr dirty="0"/>
              <a:t> </a:t>
            </a:r>
            <a:r>
              <a:rPr dirty="0" err="1"/>
              <a:t>diversos</a:t>
            </a:r>
            <a:r>
              <a:rPr dirty="0"/>
              <a:t> </a:t>
            </a:r>
            <a:r>
              <a:rPr dirty="0" err="1"/>
              <a:t>portes</a:t>
            </a:r>
            <a:r>
              <a:rPr dirty="0"/>
              <a:t> </a:t>
            </a:r>
            <a:r>
              <a:rPr dirty="0" err="1"/>
              <a:t>ao</a:t>
            </a:r>
            <a:r>
              <a:rPr dirty="0"/>
              <a:t> </a:t>
            </a:r>
            <a:r>
              <a:rPr dirty="0" err="1"/>
              <a:t>longo</a:t>
            </a:r>
            <a:r>
              <a:rPr dirty="0"/>
              <a:t> do tempo, </a:t>
            </a:r>
            <a:r>
              <a:rPr dirty="0" err="1"/>
              <a:t>sendo</a:t>
            </a:r>
            <a:r>
              <a:rPr dirty="0"/>
              <a:t> </a:t>
            </a:r>
            <a:r>
              <a:rPr dirty="0" err="1"/>
              <a:t>esse</a:t>
            </a:r>
            <a:r>
              <a:rPr dirty="0"/>
              <a:t> um deles.</a:t>
            </a:r>
          </a:p>
        </p:txBody>
      </p:sp>
      <p:pic>
        <p:nvPicPr>
          <p:cNvPr id="58062455" name="Imagem 5806245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23276" y="4728994"/>
            <a:ext cx="3061892" cy="1973628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307558126" name="Imagem 30755812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247150" y="4728994"/>
            <a:ext cx="3463403" cy="1948164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3074" name="Picture 2" descr="Resident Evil 4 VR (2021) – @resident-evil-world on Tumblr">
            <a:extLst>
              <a:ext uri="{FF2B5EF4-FFF2-40B4-BE49-F238E27FC236}">
                <a16:creationId xmlns:a16="http://schemas.microsoft.com/office/drawing/2014/main" id="{50FDC42A-3057-45AC-5E99-1F20F073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31" y="4703529"/>
            <a:ext cx="3524338" cy="19736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4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964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36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3367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2828546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571623"/>
            <a:ext cx="10955484" cy="26289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t>Prêmios: Melhor jogo de AR/VR do TGA de 2021, Jogo de VR do ano na </a:t>
            </a:r>
            <a:r>
              <a:rPr lang="pt-BR" sz="2100" b="0" i="0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SXSW</a:t>
            </a:r>
            <a:r>
              <a:t> de 2022</a:t>
            </a:r>
          </a:p>
          <a:p>
            <a:pPr>
              <a:defRPr/>
            </a:pPr>
            <a:endParaRPr/>
          </a:p>
          <a:p>
            <a:pPr>
              <a:defRPr/>
            </a:pPr>
            <a:r>
              <a:t>Originalmente o jogo possuía a câmera sob o ombro do protagonista e só se podia usar uma arma por vez</a:t>
            </a:r>
          </a:p>
          <a:p>
            <a:pPr>
              <a:defRPr/>
            </a:pPr>
            <a:endParaRPr/>
          </a:p>
          <a:p>
            <a:pPr>
              <a:defRPr/>
            </a:pPr>
            <a:r>
              <a:t>Na versão  de VR a câmera é em primeira pessoa, além do jogo possibilitar o uso de duas armas ao mesmo tempo.</a:t>
            </a:r>
          </a:p>
        </p:txBody>
      </p:sp>
      <p:pic>
        <p:nvPicPr>
          <p:cNvPr id="1185957165" name="Imagem 118595716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8197" y="4669625"/>
            <a:ext cx="3414099" cy="1960128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2028289440" name="Imagem 202828943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11538" y="4669624"/>
            <a:ext cx="3415952" cy="1948615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4098" name="Picture 2" descr="Resident Evil 4 VR (2021) – @resident-evil-world on Tumblr">
            <a:extLst>
              <a:ext uri="{FF2B5EF4-FFF2-40B4-BE49-F238E27FC236}">
                <a16:creationId xmlns:a16="http://schemas.microsoft.com/office/drawing/2014/main" id="{0E8A69A2-33C4-1BA4-54D3-10AA82E5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0" y="4669624"/>
            <a:ext cx="3504867" cy="19601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2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2828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2828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282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87996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2.2 - </a:t>
            </a:r>
            <a:r>
              <a:rPr b="1">
                <a:solidFill>
                  <a:schemeClr val="accent1">
                    <a:lumMod val="50000"/>
                  </a:schemeClr>
                </a:solidFill>
              </a:rPr>
              <a:t>Superhot</a:t>
            </a:r>
            <a:endParaRPr/>
          </a:p>
        </p:txBody>
      </p:sp>
      <p:sp>
        <p:nvSpPr>
          <p:cNvPr id="739278235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690687"/>
            <a:ext cx="10515600" cy="3126240"/>
          </a:xfrm>
        </p:spPr>
        <p:txBody>
          <a:bodyPr/>
          <a:lstStyle/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Jogo de tiro em primeira pessoa desenvolvido pela Superhot team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Possui uma versão para VR e uma para Pcs/consoles convencionais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Se passa em um ambiente minimalista, onde o jogador precisa matar inimigos que estão o atacando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Qualquer dano infligido ao jogador mata-o, obrigando ele a reiniciar o nível</a:t>
            </a:r>
            <a:endParaRPr/>
          </a:p>
        </p:txBody>
      </p:sp>
      <p:pic>
        <p:nvPicPr>
          <p:cNvPr id="279436750" name="Imagem 27943674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8346" y="4970685"/>
            <a:ext cx="2926928" cy="1677281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129155851" name="Imagem 12915585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720327" y="4960277"/>
            <a:ext cx="2920503" cy="1641909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2050" name="Picture 2" descr="SUPER. HOT. Losing our virtual minds in SUPERHOT VR | VIVE Blog">
            <a:extLst>
              <a:ext uri="{FF2B5EF4-FFF2-40B4-BE49-F238E27FC236}">
                <a16:creationId xmlns:a16="http://schemas.microsoft.com/office/drawing/2014/main" id="{2B71F256-532C-EEA5-4469-CDE9B2BC0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06" y="4942258"/>
            <a:ext cx="2950983" cy="16599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7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879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27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927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3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943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5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915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3585076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513794"/>
            <a:ext cx="10515600" cy="3425596"/>
          </a:xfrm>
        </p:spPr>
        <p:txBody>
          <a:bodyPr/>
          <a:lstStyle/>
          <a:p>
            <a:pPr>
              <a:defRPr/>
            </a:pPr>
            <a:r>
              <a:rPr lang="pt-BR" sz="2100" b="0" i="0" u="none" strike="noStrike" cap="none" spc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As armas pegas pelo jogador durante a gameplay tem munição limitada e quebram rapidamente, o que força o jogador a matar inimigos constantemente para conseguir novas armas, além de utilizar ataques corpo a corpo em determinadas situações</a:t>
            </a:r>
            <a:endParaRPr lang="pt-BR" sz="2100" b="0" i="0" u="none" strike="noStrike" cap="none" spc="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2100" b="0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A principal diferença de Superhot para outros jogos do gênero é que o tempo só passa quando os jogadores se movem ou atiram</a:t>
            </a:r>
            <a:endParaRPr lang="pt-BR" sz="2100" b="0" i="0" u="none" strike="noStrike" cap="none" spc="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pt-BR"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2100" b="0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Essa mecânica foi alterada na versão de VR para permitir que o jogador observe o cenário ou faça pequenos movimentos com seu corpo sem o tempo passar, porém movimentos significativos continuam fazendo o tempo passar.</a:t>
            </a:r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67107524" name="Imagem 196710752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59399" y="5054916"/>
            <a:ext cx="2821564" cy="1587129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  <p:pic>
        <p:nvPicPr>
          <p:cNvPr id="1269630578" name="Imagem 126963057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54749" y="5075606"/>
            <a:ext cx="2747999" cy="1545750"/>
          </a:xfrm>
          <a:prstGeom prst="rect">
            <a:avLst/>
          </a:prstGeom>
          <a:ln w="28575">
            <a:solidFill>
              <a:schemeClr val="tx1">
                <a:lumMod val="94901"/>
                <a:lumOff val="5099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5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358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7107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67107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63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69630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69630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074002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b="1">
                <a:solidFill>
                  <a:schemeClr val="accent1">
                    <a:lumMod val="50000"/>
                  </a:schemeClr>
                </a:solidFill>
              </a:rPr>
              <a:t>3.1 </a:t>
            </a:r>
            <a:r>
              <a:rPr b="1">
                <a:solidFill>
                  <a:schemeClr val="accent1">
                    <a:lumMod val="50000"/>
                  </a:schemeClr>
                </a:solidFill>
              </a:rPr>
              <a:t>Unity 3D</a:t>
            </a:r>
            <a:endParaRPr/>
          </a:p>
        </p:txBody>
      </p:sp>
      <p:sp>
        <p:nvSpPr>
          <p:cNvPr id="1146092889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635125"/>
            <a:ext cx="10515600" cy="29160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Game Engine proprietária criada pela Unity Technologies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Permite a criação de jogos 2D e 3D</a:t>
            </a:r>
            <a:endParaRPr/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Suporta criação de jogos em RV para o Meta Quest, SteamVR, PS VR  e outros dispositivos</a:t>
            </a:r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r>
              <a:rPr>
                <a:solidFill>
                  <a:schemeClr val="accent1">
                    <a:lumMod val="50000"/>
                  </a:schemeClr>
                </a:solidFill>
              </a:rPr>
              <a:t>Gratuita para uso pessoal e educacional, paga para uso comercial</a:t>
            </a:r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/>
            </a:pPr>
            <a:endParaRPr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53064821" name="Gráfico 9530648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1384711" y="4812509"/>
            <a:ext cx="4586999" cy="1680366"/>
          </a:xfrm>
          <a:prstGeom prst="rect">
            <a:avLst/>
          </a:prstGeom>
        </p:spPr>
      </p:pic>
      <p:pic>
        <p:nvPicPr>
          <p:cNvPr id="1860404804" name="Imagem 186040480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53843" y="4675357"/>
            <a:ext cx="3323462" cy="1817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74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074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09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4609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6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306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4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040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667</Words>
  <Application>Microsoft Office PowerPoint</Application>
  <DocSecurity>0</DocSecurity>
  <PresentationFormat>Widescreen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Impact</vt:lpstr>
      <vt:lpstr>Times New Roman</vt:lpstr>
      <vt:lpstr>Blank</vt:lpstr>
      <vt:lpstr>Apresentação do PowerPoint</vt:lpstr>
      <vt:lpstr>Apresentação do PowerPoint</vt:lpstr>
      <vt:lpstr>1 - Definições</vt:lpstr>
      <vt:lpstr>Apresentação do PowerPoint</vt:lpstr>
      <vt:lpstr>2.1 – Resident Evil 4 VR</vt:lpstr>
      <vt:lpstr>Apresentação do PowerPoint</vt:lpstr>
      <vt:lpstr>2.2 - Superhot</vt:lpstr>
      <vt:lpstr>Apresentação do PowerPoint</vt:lpstr>
      <vt:lpstr>3.1 Unity 3D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Mattedi</dc:creator>
  <cp:keywords/>
  <dc:description/>
  <cp:lastModifiedBy>Vinícius Matiola Tramontin</cp:lastModifiedBy>
  <cp:revision>16</cp:revision>
  <dcterms:created xsi:type="dcterms:W3CDTF">2012-12-03T06:56:55Z</dcterms:created>
  <dcterms:modified xsi:type="dcterms:W3CDTF">2024-08-20T23:21:34Z</dcterms:modified>
  <cp:category/>
  <dc:identifier/>
  <cp:contentStatus/>
  <dc:language/>
  <cp:version/>
</cp:coreProperties>
</file>